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70" r:id="rId4"/>
    <p:sldId id="271" r:id="rId5"/>
    <p:sldId id="272" r:id="rId6"/>
    <p:sldId id="259" r:id="rId7"/>
    <p:sldId id="265" r:id="rId8"/>
    <p:sldId id="269" r:id="rId9"/>
    <p:sldId id="267" r:id="rId10"/>
    <p:sldId id="268" r:id="rId11"/>
    <p:sldId id="273" r:id="rId12"/>
    <p:sldId id="261" r:id="rId13"/>
    <p:sldId id="260" r:id="rId14"/>
    <p:sldId id="262" r:id="rId15"/>
    <p:sldId id="274" r:id="rId16"/>
    <p:sldId id="275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 snapToGrid="0">
      <p:cViewPr>
        <p:scale>
          <a:sx n="76" d="100"/>
          <a:sy n="76" d="100"/>
        </p:scale>
        <p:origin x="-172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482B2-8A57-40EC-8325-A2DDC57D9A2E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DBDC9-A8A3-4C20-A284-2C461289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71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Lack of Awareness</a:t>
            </a:r>
          </a:p>
          <a:p>
            <a:r>
              <a:rPr lang="en-US" dirty="0" smtClean="0"/>
              <a:t>	Lack of knowledge and understanding about the venturing program.</a:t>
            </a:r>
            <a:r>
              <a:rPr lang="en-US" baseline="0" dirty="0" smtClean="0"/>
              <a:t> Many do not know it even exists. </a:t>
            </a:r>
            <a:endParaRPr lang="en-US" dirty="0" smtClean="0"/>
          </a:p>
          <a:p>
            <a:r>
              <a:rPr lang="en-US" dirty="0" smtClean="0"/>
              <a:t>Many Other Activities</a:t>
            </a:r>
          </a:p>
          <a:p>
            <a:r>
              <a:rPr lang="en-US" dirty="0" smtClean="0"/>
              <a:t>	Sports, Clubs,</a:t>
            </a:r>
            <a:r>
              <a:rPr lang="en-US" baseline="0" dirty="0" smtClean="0"/>
              <a:t> School, Beer, Karate</a:t>
            </a:r>
            <a:endParaRPr lang="en-US" dirty="0" smtClean="0"/>
          </a:p>
          <a:p>
            <a:r>
              <a:rPr lang="en-US" dirty="0" smtClean="0"/>
              <a:t>Peer Influence</a:t>
            </a:r>
          </a:p>
          <a:p>
            <a:r>
              <a:rPr lang="en-US" dirty="0" smtClean="0"/>
              <a:t>	More likely to join if friends join, Most of the time people come to their</a:t>
            </a:r>
            <a:r>
              <a:rPr lang="en-US" baseline="0" dirty="0" smtClean="0"/>
              <a:t> first meeting with a friend. </a:t>
            </a:r>
            <a:endParaRPr lang="en-US" dirty="0" smtClean="0"/>
          </a:p>
          <a:p>
            <a:r>
              <a:rPr lang="en-US" dirty="0" smtClean="0"/>
              <a:t>	Scouting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 ‘cool’ among many </a:t>
            </a:r>
            <a:endParaRPr lang="en-US" dirty="0" smtClean="0"/>
          </a:p>
          <a:p>
            <a:r>
              <a:rPr lang="en-US" dirty="0" smtClean="0"/>
              <a:t>Small Age Window for Membership</a:t>
            </a:r>
          </a:p>
          <a:p>
            <a:r>
              <a:rPr lang="en-US" dirty="0" smtClean="0"/>
              <a:t>	13-20</a:t>
            </a:r>
          </a:p>
          <a:p>
            <a:r>
              <a:rPr lang="en-US" dirty="0" smtClean="0"/>
              <a:t>	Two completely</a:t>
            </a:r>
            <a:r>
              <a:rPr lang="en-US" baseline="0" dirty="0" smtClean="0"/>
              <a:t> different groups (</a:t>
            </a:r>
            <a:r>
              <a:rPr lang="en-US" baseline="0" dirty="0" err="1" smtClean="0"/>
              <a:t>highschool</a:t>
            </a:r>
            <a:r>
              <a:rPr lang="en-US" baseline="0" dirty="0" smtClean="0"/>
              <a:t> vs. college) </a:t>
            </a:r>
            <a:endParaRPr lang="en-US" dirty="0" smtClean="0"/>
          </a:p>
          <a:p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	Appealing to females in non-scouting families</a:t>
            </a:r>
          </a:p>
          <a:p>
            <a:pPr lvl="1"/>
            <a:r>
              <a:rPr lang="en-US" dirty="0" smtClean="0"/>
              <a:t>Separation between high-school and college youth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BDC9-A8A3-4C20-A284-2C461289D8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35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enturing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981200" y="1325118"/>
            <a:ext cx="5105400" cy="42374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504801"/>
            <a:ext cx="9143999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2012 NER Area 2 ~</a:t>
            </a:r>
            <a:r>
              <a:rPr lang="en-US" sz="1200" noProof="0" dirty="0" smtClean="0">
                <a:solidFill>
                  <a:schemeClr val="bg1"/>
                </a:solidFill>
                <a:latin typeface="Arial Rounded MT Bold" pitchFamily="34" charset="0"/>
              </a:rPr>
              <a:t>Membership and Marketing Conference ~ </a:t>
            </a:r>
            <a:r>
              <a: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March</a:t>
            </a:r>
            <a:r>
              <a:rPr kumimoji="0" lang="en-US" sz="1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31, 2012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nturing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981200" y="1325118"/>
            <a:ext cx="5105400" cy="4237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1596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6504801"/>
            <a:ext cx="9143999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2012 NER Area 2 ~</a:t>
            </a:r>
            <a:r>
              <a:rPr lang="en-US" sz="1200" noProof="0" dirty="0" smtClean="0">
                <a:solidFill>
                  <a:schemeClr val="bg1"/>
                </a:solidFill>
                <a:latin typeface="Arial Rounded MT Bold" pitchFamily="34" charset="0"/>
              </a:rPr>
              <a:t>Membership and Marketing Conference ~ </a:t>
            </a:r>
            <a:r>
              <a: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March</a:t>
            </a:r>
            <a:r>
              <a:rPr kumimoji="0" lang="en-US" sz="1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31, 2012</a:t>
            </a: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762000"/>
            <a:ext cx="8686800" cy="0"/>
          </a:xfrm>
          <a:prstGeom prst="line">
            <a:avLst/>
          </a:prstGeom>
          <a:ln w="34925"/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31BE-27C7-4A44-B397-858E1C2C46C9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0DF6-A4B2-4D67-A335-A74F6C25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_Luczka@yahoo.com" TargetMode="External"/><Relationship Id="rId2" Type="http://schemas.openxmlformats.org/officeDocument/2006/relationships/hyperlink" Target="mailto:Gina.Curtis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bbsa@optonline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nturing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057400" y="867918"/>
            <a:ext cx="5105400" cy="4237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090916"/>
            <a:ext cx="809779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Venturing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Membership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Focus on Recruiting Young Women</a:t>
            </a:r>
            <a:endParaRPr lang="en-US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1"/>
            <a:ext cx="914399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2012 NER Area 2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200" noProof="0" dirty="0" smtClean="0">
                <a:solidFill>
                  <a:schemeClr val="bg1"/>
                </a:solidFill>
                <a:latin typeface="Arial Rounded MT Bold" pitchFamily="34" charset="0"/>
              </a:rPr>
              <a:t>Membership and Marketing Conference</a:t>
            </a:r>
          </a:p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March</a:t>
            </a:r>
            <a:r>
              <a:rPr kumimoji="0" lang="en-US" sz="12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31, 2012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7" name="Picture 6" descr="2000px-Northeast_Region_(Boy_Scouts_of_America)_svg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28" y="5687149"/>
            <a:ext cx="1393572" cy="1094651"/>
          </a:xfrm>
          <a:prstGeom prst="rect">
            <a:avLst/>
          </a:prstGeom>
        </p:spPr>
      </p:pic>
      <p:sp>
        <p:nvSpPr>
          <p:cNvPr id="8" name="Subtitle 10"/>
          <p:cNvSpPr txBox="1">
            <a:spLocks/>
          </p:cNvSpPr>
          <p:nvPr/>
        </p:nvSpPr>
        <p:spPr>
          <a:xfrm>
            <a:off x="3581400" y="5562600"/>
            <a:ext cx="5486400" cy="137160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by: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Gina Curtis, National Venturing Vice President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Christine Luczka, NER Venturing President</a:t>
            </a:r>
          </a:p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Bob Koch, NER Area 2 Venturing Advisor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2 Venturing Membership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6096000"/>
            <a:ext cx="19507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 of January 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9412" t="50985" r="17042" b="13089"/>
          <a:stretch>
            <a:fillRect/>
          </a:stretch>
        </p:blipFill>
        <p:spPr bwMode="auto">
          <a:xfrm>
            <a:off x="749071" y="799036"/>
            <a:ext cx="7552570" cy="505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580" y="3518320"/>
            <a:ext cx="7312572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874" y="100208"/>
            <a:ext cx="8229600" cy="715962"/>
          </a:xfrm>
        </p:spPr>
        <p:txBody>
          <a:bodyPr/>
          <a:lstStyle/>
          <a:p>
            <a:r>
              <a:rPr lang="en-US" dirty="0" smtClean="0"/>
              <a:t>Challenges in Joining Venturing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623738" cy="5105400"/>
          </a:xfrm>
        </p:spPr>
        <p:txBody>
          <a:bodyPr>
            <a:normAutofit/>
          </a:bodyPr>
          <a:lstStyle/>
          <a:p>
            <a:endParaRPr lang="en-US" sz="1000" dirty="0" smtClean="0"/>
          </a:p>
          <a:p>
            <a:r>
              <a:rPr lang="en-US" sz="2800" dirty="0" smtClean="0"/>
              <a:t>Lack of Awareness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sz="2800" dirty="0" smtClean="0"/>
              <a:t>Many Other Activities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sz="2800" dirty="0" smtClean="0"/>
              <a:t>Peer Influence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sz="2800" dirty="0" smtClean="0"/>
              <a:t>Small Age Window for Membership</a:t>
            </a:r>
          </a:p>
          <a:p>
            <a:endParaRPr lang="en-US" sz="600" dirty="0" smtClean="0"/>
          </a:p>
          <a:p>
            <a:endParaRPr lang="en-US" sz="600" dirty="0"/>
          </a:p>
          <a:p>
            <a:r>
              <a:rPr lang="en-US" sz="2800" dirty="0" smtClean="0"/>
              <a:t>Marketing</a:t>
            </a:r>
          </a:p>
          <a:p>
            <a:endParaRPr lang="en-US" sz="600" dirty="0" smtClean="0"/>
          </a:p>
          <a:p>
            <a:endParaRPr lang="en-US" sz="600" dirty="0" smtClean="0"/>
          </a:p>
          <a:p>
            <a:pPr lvl="1"/>
            <a:r>
              <a:rPr lang="en-US" sz="2400" dirty="0" smtClean="0"/>
              <a:t>Appealing to females in non-scouting families</a:t>
            </a:r>
          </a:p>
          <a:p>
            <a:pPr lvl="1"/>
            <a:endParaRPr lang="en-US" sz="300" dirty="0"/>
          </a:p>
          <a:p>
            <a:pPr lvl="1"/>
            <a:endParaRPr lang="en-US" sz="300" dirty="0" smtClean="0"/>
          </a:p>
          <a:p>
            <a:pPr lvl="1"/>
            <a:endParaRPr lang="en-US" sz="400" dirty="0" smtClean="0"/>
          </a:p>
          <a:p>
            <a:pPr lvl="1"/>
            <a:r>
              <a:rPr lang="en-US" sz="2400" dirty="0" smtClean="0"/>
              <a:t>Separation between high-school and college youth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874" y="12526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Venturing Exciting For Girls?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791184" cy="5105400"/>
          </a:xfrm>
        </p:spPr>
        <p:txBody>
          <a:bodyPr>
            <a:normAutofit/>
          </a:bodyPr>
          <a:lstStyle/>
          <a:p>
            <a:endParaRPr lang="en-US" sz="1000" dirty="0" smtClean="0"/>
          </a:p>
          <a:p>
            <a:r>
              <a:rPr lang="en-US" sz="2800" dirty="0" smtClean="0"/>
              <a:t>GSUSA</a:t>
            </a:r>
          </a:p>
          <a:p>
            <a:endParaRPr lang="en-US" sz="600" dirty="0" smtClean="0"/>
          </a:p>
          <a:p>
            <a:endParaRPr lang="en-US" sz="600" dirty="0" smtClean="0"/>
          </a:p>
          <a:p>
            <a:r>
              <a:rPr lang="en-US" sz="2800" dirty="0"/>
              <a:t>Outdoor </a:t>
            </a:r>
            <a:r>
              <a:rPr lang="en-US" sz="2800" dirty="0" smtClean="0"/>
              <a:t>Opportunities</a:t>
            </a:r>
          </a:p>
          <a:p>
            <a:endParaRPr lang="en-US" sz="600" dirty="0" smtClean="0"/>
          </a:p>
          <a:p>
            <a:pPr lvl="2"/>
            <a:r>
              <a:rPr lang="en-US" sz="2000" dirty="0" smtClean="0"/>
              <a:t>High Adventure</a:t>
            </a:r>
          </a:p>
          <a:p>
            <a:pPr lvl="2"/>
            <a:endParaRPr lang="en-US" sz="600" dirty="0" smtClean="0"/>
          </a:p>
          <a:p>
            <a:r>
              <a:rPr lang="en-US" sz="2800" dirty="0" smtClean="0"/>
              <a:t>Chance to Take on Youth Leadership Roles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endParaRPr lang="en-US" sz="600" dirty="0" smtClean="0"/>
          </a:p>
          <a:p>
            <a:r>
              <a:rPr lang="en-US" sz="2800" dirty="0" smtClean="0"/>
              <a:t>Safe and Constructive Environment to Interact</a:t>
            </a:r>
          </a:p>
          <a:p>
            <a:endParaRPr lang="en-US" sz="600" dirty="0" smtClean="0"/>
          </a:p>
          <a:p>
            <a:pPr lvl="2"/>
            <a:r>
              <a:rPr lang="en-US" sz="2000" dirty="0" smtClean="0"/>
              <a:t>Males</a:t>
            </a:r>
            <a:r>
              <a:rPr lang="en-US" sz="2000" dirty="0"/>
              <a:t>, Females and </a:t>
            </a:r>
            <a:r>
              <a:rPr lang="en-US" sz="2000" dirty="0" smtClean="0"/>
              <a:t>Adults</a:t>
            </a:r>
          </a:p>
          <a:p>
            <a:pPr lvl="2"/>
            <a:endParaRPr lang="en-US" sz="600" dirty="0" smtClean="0"/>
          </a:p>
          <a:p>
            <a:pPr lvl="2"/>
            <a:endParaRPr lang="en-US" sz="600" dirty="0" smtClean="0"/>
          </a:p>
          <a:p>
            <a:r>
              <a:rPr lang="en-US" sz="2800" dirty="0" smtClean="0"/>
              <a:t>Skills for the Future</a:t>
            </a:r>
          </a:p>
          <a:p>
            <a:endParaRPr lang="en-US" sz="600" dirty="0" smtClean="0"/>
          </a:p>
          <a:p>
            <a:pPr lvl="2"/>
            <a:r>
              <a:rPr lang="en-US" sz="2000" dirty="0" smtClean="0"/>
              <a:t>Training Opportunities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873" y="112734"/>
            <a:ext cx="8229600" cy="715962"/>
          </a:xfrm>
        </p:spPr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399" y="914400"/>
            <a:ext cx="8540663" cy="51054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Lack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Awareness		</a:t>
            </a:r>
            <a:r>
              <a:rPr lang="en-US" dirty="0" smtClean="0">
                <a:sym typeface="Wingdings" pitchFamily="2" charset="2"/>
              </a:rPr>
              <a:t> 	</a:t>
            </a:r>
            <a:r>
              <a:rPr lang="en-US" b="1" dirty="0" smtClean="0">
                <a:sym typeface="Wingdings" pitchFamily="2" charset="2"/>
              </a:rPr>
              <a:t>Peer-to-Peer Recruitment</a:t>
            </a:r>
            <a:endParaRPr lang="en-US" b="1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sz="500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Many Other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Activities	</a:t>
            </a:r>
            <a:r>
              <a:rPr lang="en-US" dirty="0" smtClean="0">
                <a:sym typeface="Wingdings" pitchFamily="2" charset="2"/>
              </a:rPr>
              <a:t>	</a:t>
            </a:r>
            <a:r>
              <a:rPr lang="en-US" b="1" dirty="0" smtClean="0">
                <a:sym typeface="Wingdings" pitchFamily="2" charset="2"/>
              </a:rPr>
              <a:t>Marketing &amp; Early Recruiting</a:t>
            </a:r>
            <a:endParaRPr lang="en-US" b="1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Influence		</a:t>
            </a:r>
            <a:r>
              <a:rPr lang="en-US" dirty="0" smtClean="0">
                <a:sym typeface="Wingdings" pitchFamily="2" charset="2"/>
              </a:rPr>
              <a:t>	</a:t>
            </a:r>
            <a:r>
              <a:rPr lang="en-US" b="1" dirty="0" smtClean="0">
                <a:sym typeface="Wingdings" pitchFamily="2" charset="2"/>
              </a:rPr>
              <a:t>Bettering the BSA Brand</a:t>
            </a:r>
            <a:endParaRPr lang="en-US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sz="500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Small Age Window 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Membership</a:t>
            </a:r>
          </a:p>
          <a:p>
            <a:pPr marL="3657600" lvl="8" indent="0">
              <a:buNone/>
            </a:pPr>
            <a:r>
              <a:rPr lang="en-US" sz="2400" dirty="0" smtClean="0">
                <a:sym typeface="Wingdings" pitchFamily="2" charset="2"/>
              </a:rPr>
              <a:t>	</a:t>
            </a:r>
            <a:r>
              <a:rPr lang="en-US" sz="2400" b="1" dirty="0" smtClean="0">
                <a:sym typeface="Wingdings" pitchFamily="2" charset="2"/>
              </a:rPr>
              <a:t>Recruit Early &amp; Retention</a:t>
            </a:r>
            <a:endParaRPr lang="en-US" sz="2400" b="1" dirty="0"/>
          </a:p>
          <a:p>
            <a:endParaRPr lang="en-US" sz="500" dirty="0"/>
          </a:p>
          <a:p>
            <a:endParaRPr lang="en-US" sz="500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Marketing	</a:t>
            </a:r>
            <a:r>
              <a:rPr lang="en-US" dirty="0" smtClean="0"/>
              <a:t>		</a:t>
            </a:r>
            <a:r>
              <a:rPr lang="en-US" dirty="0" smtClean="0">
                <a:sym typeface="Wingdings" pitchFamily="2" charset="2"/>
              </a:rPr>
              <a:t>	</a:t>
            </a:r>
            <a:r>
              <a:rPr lang="en-US" b="1" dirty="0" smtClean="0">
                <a:sym typeface="Wingdings" pitchFamily="2" charset="2"/>
              </a:rPr>
              <a:t>Specialized</a:t>
            </a:r>
            <a:endParaRPr lang="en-US" b="1" dirty="0"/>
          </a:p>
          <a:p>
            <a:endParaRPr lang="en-US" sz="500" dirty="0"/>
          </a:p>
          <a:p>
            <a:endParaRPr lang="en-US" sz="500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Appealing to females in non-scouting families</a:t>
            </a:r>
          </a:p>
          <a:p>
            <a:pPr lvl="1"/>
            <a:endParaRPr lang="en-US" sz="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3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Separation between high-school and college youth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1" y="137786"/>
            <a:ext cx="8229600" cy="715962"/>
          </a:xfrm>
        </p:spPr>
        <p:txBody>
          <a:bodyPr/>
          <a:lstStyle/>
          <a:p>
            <a:r>
              <a:rPr lang="en-US" dirty="0" smtClean="0"/>
              <a:t>Specific Council 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5105400"/>
          </a:xfrm>
        </p:spPr>
        <p:txBody>
          <a:bodyPr>
            <a:normAutofit/>
          </a:bodyPr>
          <a:lstStyle/>
          <a:p>
            <a:endParaRPr lang="en-US" sz="1000" dirty="0" smtClean="0"/>
          </a:p>
          <a:p>
            <a:endParaRPr lang="en-US" sz="500" dirty="0" smtClean="0"/>
          </a:p>
          <a:p>
            <a:r>
              <a:rPr lang="en-US" dirty="0" smtClean="0"/>
              <a:t>JTE Requirements</a:t>
            </a:r>
          </a:p>
          <a:p>
            <a:pPr lvl="1"/>
            <a:r>
              <a:rPr lang="en-US" dirty="0" smtClean="0"/>
              <a:t>Council to Include Venturing in their Marketing &amp; Membership Plan</a:t>
            </a:r>
          </a:p>
          <a:p>
            <a:pPr marL="457200" lvl="1" indent="0">
              <a:buNone/>
            </a:pPr>
            <a:endParaRPr lang="en-US" sz="500" dirty="0" smtClean="0"/>
          </a:p>
          <a:p>
            <a:pPr marL="457200" lvl="1" indent="0">
              <a:buNone/>
            </a:pPr>
            <a:endParaRPr lang="en-US" sz="500" dirty="0"/>
          </a:p>
          <a:p>
            <a:pPr marL="457200" lvl="1" indent="0">
              <a:buNone/>
            </a:pPr>
            <a:endParaRPr lang="en-US" sz="500" dirty="0" smtClean="0"/>
          </a:p>
          <a:p>
            <a:r>
              <a:rPr lang="en-US" dirty="0" smtClean="0"/>
              <a:t>Building a strong Council Venturing Officers’ Association (VOA)</a:t>
            </a:r>
          </a:p>
          <a:p>
            <a:pPr lvl="1"/>
            <a:r>
              <a:rPr lang="en-US" dirty="0" smtClean="0"/>
              <a:t>Look to Area 2 VOA for Support, Guidance</a:t>
            </a:r>
            <a:r>
              <a:rPr lang="en-US" dirty="0"/>
              <a:t>,</a:t>
            </a:r>
            <a:r>
              <a:rPr lang="en-US" dirty="0" smtClean="0"/>
              <a:t> Training</a:t>
            </a:r>
          </a:p>
          <a:p>
            <a:pPr marL="457200" lvl="1" indent="0">
              <a:buNone/>
            </a:pPr>
            <a:endParaRPr lang="en-US" sz="500" dirty="0" smtClean="0"/>
          </a:p>
          <a:p>
            <a:pPr marL="457200" lvl="1" indent="0">
              <a:buNone/>
            </a:pPr>
            <a:endParaRPr lang="en-US" sz="500" dirty="0"/>
          </a:p>
          <a:p>
            <a:pPr marL="457200" lvl="1" indent="0">
              <a:buNone/>
            </a:pPr>
            <a:endParaRPr lang="en-US" sz="500" dirty="0" smtClean="0"/>
          </a:p>
          <a:p>
            <a:pPr marL="457200" lvl="1" indent="0">
              <a:buNone/>
            </a:pPr>
            <a:endParaRPr lang="en-US" sz="500" dirty="0" smtClean="0"/>
          </a:p>
          <a:p>
            <a:r>
              <a:rPr lang="en-US" dirty="0" smtClean="0"/>
              <a:t>Marketing Venturing Activities</a:t>
            </a:r>
          </a:p>
          <a:p>
            <a:pPr lvl="1"/>
            <a:r>
              <a:rPr lang="en-US" dirty="0" smtClean="0"/>
              <a:t>Crew, Council and Area Events</a:t>
            </a:r>
          </a:p>
          <a:p>
            <a:pPr marL="457200" lvl="1" indent="0">
              <a:buNone/>
            </a:pPr>
            <a:endParaRPr lang="en-US" sz="500" dirty="0" smtClean="0"/>
          </a:p>
          <a:p>
            <a:pPr marL="457200" lvl="1" indent="0">
              <a:buNone/>
            </a:pPr>
            <a:endParaRPr lang="en-US" sz="500" dirty="0" smtClean="0"/>
          </a:p>
          <a:p>
            <a:pPr marL="457200" lvl="1" indent="0">
              <a:buNone/>
            </a:pPr>
            <a:endParaRPr lang="en-US" sz="500" dirty="0" smtClean="0"/>
          </a:p>
          <a:p>
            <a:r>
              <a:rPr lang="en-US" dirty="0" smtClean="0"/>
              <a:t>Setting Goals</a:t>
            </a:r>
          </a:p>
          <a:p>
            <a:pPr lvl="1"/>
            <a:r>
              <a:rPr lang="en-US" dirty="0" smtClean="0"/>
              <a:t>To Track Progress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69731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decline in Venturing Membership – At all levels</a:t>
            </a:r>
          </a:p>
          <a:p>
            <a:r>
              <a:rPr lang="en-US" dirty="0" smtClean="0"/>
              <a:t>There is a great opportunity the increase growth with a focused direction</a:t>
            </a:r>
          </a:p>
          <a:p>
            <a:r>
              <a:rPr lang="en-US" dirty="0" smtClean="0"/>
              <a:t>While there are many challenges in Venturing Recruitment…</a:t>
            </a:r>
          </a:p>
          <a:p>
            <a:r>
              <a:rPr lang="en-US" dirty="0" smtClean="0"/>
              <a:t>…There are many ways to attack the opportunity</a:t>
            </a:r>
          </a:p>
          <a:p>
            <a:r>
              <a:rPr lang="en-US" dirty="0" smtClean="0"/>
              <a:t>But, not without an aggressive recruitment plan, continual monitoring and building a strong council venturing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348" y="125260"/>
            <a:ext cx="8229600" cy="715962"/>
          </a:xfrm>
        </p:spPr>
        <p:txBody>
          <a:bodyPr/>
          <a:lstStyle/>
          <a:p>
            <a:r>
              <a:rPr lang="en-US" dirty="0" smtClean="0"/>
              <a:t>Thank You for Attending this Session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GINA </a:t>
            </a:r>
            <a:r>
              <a:rPr lang="en-US" sz="3000" b="1" dirty="0" smtClean="0"/>
              <a:t>CURTIS</a:t>
            </a:r>
          </a:p>
          <a:p>
            <a:pPr marL="0" indent="0" algn="ctr">
              <a:buNone/>
            </a:pPr>
            <a:r>
              <a:rPr lang="en-US" sz="3000" dirty="0" smtClean="0">
                <a:hlinkClick r:id="rId2"/>
              </a:rPr>
              <a:t>Gina.Curtis@gmail.com</a:t>
            </a:r>
            <a:endParaRPr lang="en-US" sz="3000" dirty="0" smtClean="0"/>
          </a:p>
          <a:p>
            <a:pPr marL="457200" lvl="1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b="1" dirty="0" smtClean="0"/>
              <a:t>CHRISTINE LUCZKA</a:t>
            </a:r>
          </a:p>
          <a:p>
            <a:pPr marL="0" indent="0" algn="ctr">
              <a:buNone/>
            </a:pPr>
            <a:r>
              <a:rPr lang="en-US" sz="3000" dirty="0" smtClean="0">
                <a:hlinkClick r:id="rId3"/>
              </a:rPr>
              <a:t>Christine_Luczka@yahoo.com</a:t>
            </a:r>
            <a:endParaRPr lang="en-US" sz="3000" dirty="0" smtClean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3000" b="1" dirty="0" smtClean="0"/>
              <a:t>Bob Koch</a:t>
            </a:r>
            <a:endParaRPr lang="en-US" sz="3000" b="1" dirty="0" smtClean="0"/>
          </a:p>
          <a:p>
            <a:pPr marL="0" indent="0" algn="ctr">
              <a:buNone/>
            </a:pPr>
            <a:r>
              <a:rPr lang="en-US" sz="3000" dirty="0" smtClean="0">
                <a:hlinkClick r:id="rId4"/>
              </a:rPr>
              <a:t>bobbsa@optonline.net</a:t>
            </a:r>
            <a:endParaRPr lang="en-US" sz="3000" dirty="0" smtClean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endParaRPr lang="en-US" sz="3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926" y="137786"/>
            <a:ext cx="8229600" cy="715962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Purpose of this presentation – Why this topic</a:t>
            </a:r>
          </a:p>
          <a:p>
            <a:r>
              <a:rPr lang="en-US" dirty="0" smtClean="0"/>
              <a:t>Why its critical to Youth Membership Growth</a:t>
            </a:r>
          </a:p>
          <a:p>
            <a:pPr lvl="1"/>
            <a:r>
              <a:rPr lang="en-US" dirty="0" smtClean="0"/>
              <a:t>Untapped market opportunity</a:t>
            </a:r>
          </a:p>
          <a:p>
            <a:r>
              <a:rPr lang="en-US" dirty="0" smtClean="0"/>
              <a:t>Baseline: </a:t>
            </a:r>
          </a:p>
          <a:p>
            <a:pPr lvl="1"/>
            <a:r>
              <a:rPr lang="en-US" dirty="0" smtClean="0"/>
              <a:t>Current Membership Numbers</a:t>
            </a:r>
          </a:p>
          <a:p>
            <a:pPr lvl="2"/>
            <a:r>
              <a:rPr lang="en-US" dirty="0" smtClean="0"/>
              <a:t>National, Regional and Area</a:t>
            </a:r>
          </a:p>
          <a:p>
            <a:r>
              <a:rPr lang="en-US" dirty="0" smtClean="0"/>
              <a:t>Barriers to Female Membership</a:t>
            </a:r>
          </a:p>
          <a:p>
            <a:pPr lvl="1"/>
            <a:r>
              <a:rPr lang="en-US" dirty="0" smtClean="0"/>
              <a:t>Challenges to Recruiting Young Women into Venturing</a:t>
            </a:r>
          </a:p>
          <a:p>
            <a:r>
              <a:rPr lang="en-US" dirty="0" smtClean="0"/>
              <a:t>Tremendous Membership Growth Opportunities</a:t>
            </a:r>
          </a:p>
          <a:p>
            <a:pPr lvl="1"/>
            <a:r>
              <a:rPr lang="en-US" dirty="0" smtClean="0"/>
              <a:t>Best way to attract Young Women into Venturing</a:t>
            </a:r>
          </a:p>
          <a:p>
            <a:pPr lvl="1"/>
            <a:r>
              <a:rPr lang="en-US" dirty="0" smtClean="0"/>
              <a:t>What is it that makes Venturing exciting to Young Women</a:t>
            </a:r>
          </a:p>
          <a:p>
            <a:pPr lvl="1"/>
            <a:r>
              <a:rPr lang="en-US" dirty="0" smtClean="0"/>
              <a:t>Overcoming the challenges</a:t>
            </a:r>
          </a:p>
          <a:p>
            <a:r>
              <a:rPr lang="en-US" dirty="0" smtClean="0"/>
              <a:t>Developing an Action Plan ~ And Follow thru</a:t>
            </a:r>
          </a:p>
          <a:p>
            <a:r>
              <a:rPr lang="en-US" dirty="0" smtClean="0"/>
              <a:t>Available Resources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Review the Current Venturing Membership </a:t>
            </a:r>
          </a:p>
          <a:p>
            <a:r>
              <a:rPr lang="en-US" dirty="0" smtClean="0"/>
              <a:t>Raise the awareness of the decline in Venturing Membership</a:t>
            </a:r>
          </a:p>
          <a:p>
            <a:r>
              <a:rPr lang="en-US" dirty="0" smtClean="0"/>
              <a:t>Understand the Opportunity for Growth</a:t>
            </a:r>
          </a:p>
          <a:p>
            <a:r>
              <a:rPr lang="en-US" dirty="0" smtClean="0"/>
              <a:t>Discuss Challenges to  Venturing Membership</a:t>
            </a:r>
          </a:p>
          <a:p>
            <a:r>
              <a:rPr lang="en-US" dirty="0" smtClean="0"/>
              <a:t>Focus on an area where councils can immediately grow their Venturing program</a:t>
            </a:r>
          </a:p>
          <a:p>
            <a:r>
              <a:rPr lang="en-US" dirty="0" smtClean="0"/>
              <a:t>Identifying Solutions for Addressing Challenges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Why This Specific Topic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623738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large market of young women who are looking for leadership opportunities</a:t>
            </a:r>
          </a:p>
          <a:p>
            <a:r>
              <a:rPr lang="en-US" dirty="0" smtClean="0"/>
              <a:t>The Diverse Venturing Program opens itself up to a multitude of interests</a:t>
            </a:r>
          </a:p>
          <a:p>
            <a:r>
              <a:rPr lang="en-US" dirty="0" smtClean="0"/>
              <a:t>Traditional Teenage programs have become less interesting</a:t>
            </a:r>
          </a:p>
          <a:p>
            <a:r>
              <a:rPr lang="en-US" dirty="0" smtClean="0"/>
              <a:t>While somewhat structured, it provides pliability where necessary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Young Woman/Young Men Split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4" y="2026282"/>
            <a:ext cx="8313611" cy="143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Membership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14" t="29714" r="15238" b="23048"/>
          <a:stretch>
            <a:fillRect/>
          </a:stretch>
        </p:blipFill>
        <p:spPr bwMode="auto">
          <a:xfrm>
            <a:off x="0" y="1295400"/>
            <a:ext cx="908869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33800" y="6096000"/>
            <a:ext cx="19507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 of January 2012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234550"/>
            <a:ext cx="9144000" cy="17079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Region Membership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6096000"/>
            <a:ext cx="19507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 of January 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714" t="29714" r="15238" b="23048"/>
          <a:stretch>
            <a:fillRect/>
          </a:stretch>
        </p:blipFill>
        <p:spPr bwMode="auto">
          <a:xfrm>
            <a:off x="0" y="914400"/>
            <a:ext cx="908869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856190"/>
            <a:ext cx="9144000" cy="17079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Rankings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6096000"/>
            <a:ext cx="19507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 of January 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190" t="16153" r="15238" b="21524"/>
          <a:stretch>
            <a:fillRect/>
          </a:stretch>
        </p:blipFill>
        <p:spPr bwMode="auto">
          <a:xfrm>
            <a:off x="0" y="838200"/>
            <a:ext cx="9144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" y="3563006"/>
            <a:ext cx="4343400" cy="1707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48050" y="5029200"/>
            <a:ext cx="4343400" cy="1707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Comparison’s By Region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6096000"/>
            <a:ext cx="19507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 of January 2012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714" t="61714" r="50952" b="23048"/>
          <a:stretch>
            <a:fillRect/>
          </a:stretch>
        </p:blipFill>
        <p:spPr bwMode="auto">
          <a:xfrm>
            <a:off x="228600" y="8382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1428" t="61714" r="15238" b="23048"/>
          <a:stretch>
            <a:fillRect/>
          </a:stretch>
        </p:blipFill>
        <p:spPr bwMode="auto">
          <a:xfrm>
            <a:off x="304800" y="3276600"/>
            <a:ext cx="8534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2971800"/>
            <a:ext cx="85344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5410200"/>
            <a:ext cx="8534400" cy="304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7453</TotalTime>
  <Words>445</Words>
  <Application>Microsoft Office PowerPoint</Application>
  <PresentationFormat>On-screen Show (4:3)</PresentationFormat>
  <Paragraphs>176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Outline</vt:lpstr>
      <vt:lpstr>Purpose</vt:lpstr>
      <vt:lpstr>And Why This Specific Topic</vt:lpstr>
      <vt:lpstr>Current Young Woman/Young Men Split</vt:lpstr>
      <vt:lpstr>National Membership</vt:lpstr>
      <vt:lpstr>Northeast Region Membership</vt:lpstr>
      <vt:lpstr>Membership Rankings</vt:lpstr>
      <vt:lpstr>Comparison’s By Region</vt:lpstr>
      <vt:lpstr>Area 2 Venturing Membership</vt:lpstr>
      <vt:lpstr>Challenges in Joining Venturing</vt:lpstr>
      <vt:lpstr>What Makes Venturing Exciting For Girls?</vt:lpstr>
      <vt:lpstr>Possible Solutions</vt:lpstr>
      <vt:lpstr>Specific Council Actions</vt:lpstr>
      <vt:lpstr>Summary</vt:lpstr>
      <vt:lpstr>Thank You for Attending this Session</vt:lpstr>
      <vt:lpstr>Contact Information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M Koch</dc:creator>
  <cp:lastModifiedBy>Robert M Koch</cp:lastModifiedBy>
  <cp:revision>38</cp:revision>
  <dcterms:created xsi:type="dcterms:W3CDTF">2012-03-10T20:06:03Z</dcterms:created>
  <dcterms:modified xsi:type="dcterms:W3CDTF">2012-03-31T03:55:23Z</dcterms:modified>
</cp:coreProperties>
</file>